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6" r:id="rId2"/>
    <p:sldId id="280" r:id="rId3"/>
    <p:sldId id="283" r:id="rId4"/>
    <p:sldId id="284" r:id="rId5"/>
    <p:sldId id="279" r:id="rId6"/>
    <p:sldId id="272" r:id="rId7"/>
    <p:sldId id="287" r:id="rId8"/>
    <p:sldId id="288" r:id="rId9"/>
    <p:sldId id="289" r:id="rId10"/>
    <p:sldId id="282" r:id="rId11"/>
    <p:sldId id="285" r:id="rId12"/>
    <p:sldId id="281" r:id="rId13"/>
    <p:sldId id="290" r:id="rId14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2070" y="-8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1" d="100"/>
          <a:sy n="51" d="100"/>
        </p:scale>
        <p:origin x="-2736" y="-90"/>
      </p:cViewPr>
      <p:guideLst>
        <p:guide orient="horz" pos="2141"/>
        <p:guide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1EC8D2-A336-478B-9F86-5B7A5E38CF7B}" type="datetimeFigureOut">
              <a:rPr lang="en-AU" smtClean="0"/>
              <a:t>27/07/2016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85A0AC-B502-4F69-A387-D0B33F5124E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575348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81ED0C-1EB8-4503-8782-3D52C10C5046}" type="datetimeFigureOut">
              <a:rPr lang="en-AU" smtClean="0"/>
              <a:pPr/>
              <a:t>27/07/2016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B26881-75C5-4F81-A8F6-81F76A6CF229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12010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1C5E4-C4A9-458B-B070-1D33E228B679}" type="datetime1">
              <a:rPr lang="en-AU" smtClean="0"/>
              <a:pPr/>
              <a:t>27/07/2016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399BD-5394-4C5B-9B95-189AAB36E0E1}" type="datetime1">
              <a:rPr lang="en-AU" smtClean="0"/>
              <a:pPr/>
              <a:t>27/07/2016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A5990-96D4-4EB0-A151-4D35634CC778}" type="datetime1">
              <a:rPr lang="en-AU" smtClean="0"/>
              <a:pPr/>
              <a:t>27/07/2016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900CC-DE04-4C59-A6D0-9D2D57CE039C}" type="datetime1">
              <a:rPr lang="en-AU" smtClean="0"/>
              <a:pPr/>
              <a:t>27/07/2016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4321E-1D9F-4AA4-865E-485677FEE7B6}" type="datetime1">
              <a:rPr lang="en-AU" smtClean="0"/>
              <a:pPr/>
              <a:t>27/07/2016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DAFAB3-2B83-4742-95AF-3F2719CC954D}" type="datetime1">
              <a:rPr lang="en-AU" smtClean="0"/>
              <a:pPr/>
              <a:t>27/07/2016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73F53-10AD-4E9F-B61F-58AADFC12252}" type="datetime1">
              <a:rPr lang="en-AU" smtClean="0"/>
              <a:pPr/>
              <a:t>27/07/2016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C78B3-4D76-401C-B2F1-89CAF6472CE2}" type="datetime1">
              <a:rPr lang="en-AU" smtClean="0"/>
              <a:pPr/>
              <a:t>27/07/2016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EDC8-8DF8-425E-9C7F-BC181E6A2872}" type="datetime1">
              <a:rPr lang="en-AU" smtClean="0"/>
              <a:pPr/>
              <a:t>27/07/2016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07BA5-9DD4-4A3B-891A-B293568542CC}" type="datetime1">
              <a:rPr lang="en-AU" smtClean="0"/>
              <a:pPr/>
              <a:t>27/07/2016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F6AA32-E37D-434C-B6B1-6CE8A2FB2DE3}" type="datetime1">
              <a:rPr lang="en-AU" smtClean="0"/>
              <a:pPr/>
              <a:t>27/07/2016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EA3A0D-02ED-4291-9A9F-4D977A6714BB}" type="datetime1">
              <a:rPr lang="en-AU" smtClean="0"/>
              <a:pPr/>
              <a:t>27/07/2016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9B3F2D-F266-44F4-809F-F30A650B8819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killsroad.com.au/" TargetMode="External"/><Relationship Id="rId2" Type="http://schemas.openxmlformats.org/officeDocument/2006/relationships/hyperlink" Target="http://www.australianapprenticeships.gov.a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apathways.com.a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/>
          <p:cNvSpPr/>
          <p:nvPr/>
        </p:nvSpPr>
        <p:spPr>
          <a:xfrm>
            <a:off x="545333" y="3429000"/>
            <a:ext cx="8064896" cy="1656184"/>
          </a:xfrm>
          <a:prstGeom prst="flowChartAlternateProcess">
            <a:avLst/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000" b="1" dirty="0" smtClean="0">
                <a:solidFill>
                  <a:sysClr val="windowText" lastClr="0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Australian School Based Apprenticeships (ASBAs)</a:t>
            </a:r>
            <a:endParaRPr lang="en-AU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5085184"/>
            <a:ext cx="6480720" cy="1772816"/>
          </a:xfrm>
        </p:spPr>
        <p:txBody>
          <a:bodyPr>
            <a:normAutofit/>
          </a:bodyPr>
          <a:lstStyle/>
          <a:p>
            <a:endParaRPr lang="en-AU" sz="2000" dirty="0" smtClean="0">
              <a:solidFill>
                <a:schemeClr val="tx1"/>
              </a:solidFill>
            </a:endParaRPr>
          </a:p>
          <a:p>
            <a:r>
              <a:rPr lang="en-AU" dirty="0" smtClean="0">
                <a:solidFill>
                  <a:schemeClr val="tx1"/>
                </a:solidFill>
              </a:rPr>
              <a:t>DI DAVIDSON   </a:t>
            </a:r>
            <a:r>
              <a:rPr lang="en-AU" dirty="0">
                <a:solidFill>
                  <a:schemeClr val="tx1"/>
                </a:solidFill>
              </a:rPr>
              <a:t>Transition </a:t>
            </a:r>
            <a:r>
              <a:rPr lang="en-AU" dirty="0" smtClean="0">
                <a:solidFill>
                  <a:schemeClr val="tx1"/>
                </a:solidFill>
              </a:rPr>
              <a:t>and Careers </a:t>
            </a:r>
          </a:p>
          <a:p>
            <a:r>
              <a:rPr lang="en-AU" dirty="0" smtClean="0">
                <a:solidFill>
                  <a:schemeClr val="tx1"/>
                </a:solidFill>
              </a:rPr>
              <a:t>SUE BIRKETT  VET Coordinator</a:t>
            </a:r>
          </a:p>
          <a:p>
            <a:endParaRPr lang="en-AU" dirty="0" smtClean="0"/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1</a:t>
            </a:fld>
            <a:endParaRPr lang="en-A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08720"/>
            <a:ext cx="8892480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AU" sz="1200" dirty="0" smtClean="0"/>
          </a:p>
          <a:p>
            <a:pPr>
              <a:buFont typeface="Wingdings" pitchFamily="2" charset="2"/>
              <a:buChar char="Ø"/>
            </a:pPr>
            <a:r>
              <a:rPr lang="en-AU" dirty="0" smtClean="0"/>
              <a:t>  It is a combination of paid work             </a:t>
            </a:r>
            <a:r>
              <a:rPr lang="en-AU" sz="4400" b="1" dirty="0">
                <a:solidFill>
                  <a:srgbClr val="C00000"/>
                </a:solidFill>
              </a:rPr>
              <a:t>$ $</a:t>
            </a:r>
            <a:endParaRPr lang="en-AU" sz="4400" b="1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AU" dirty="0"/>
              <a:t> </a:t>
            </a:r>
            <a:r>
              <a:rPr lang="en-AU" dirty="0" smtClean="0"/>
              <a:t>     (1 or 2 days per week) +  College-based study</a:t>
            </a:r>
            <a:r>
              <a:rPr lang="en-AU" dirty="0"/>
              <a:t> </a:t>
            </a:r>
            <a:endParaRPr lang="en-AU" dirty="0" smtClean="0"/>
          </a:p>
          <a:p>
            <a:pPr marL="0" indent="0">
              <a:buNone/>
            </a:pPr>
            <a:r>
              <a:rPr lang="en-AU" dirty="0"/>
              <a:t> </a:t>
            </a:r>
            <a:r>
              <a:rPr lang="en-AU" dirty="0" smtClean="0"/>
              <a:t>      </a:t>
            </a:r>
            <a:r>
              <a:rPr lang="en-AU" dirty="0"/>
              <a:t>leading to a Year 12 Certificate.</a:t>
            </a:r>
          </a:p>
          <a:p>
            <a:pPr marL="0" indent="0">
              <a:buNone/>
            </a:pPr>
            <a:endParaRPr lang="en-AU" sz="1200" dirty="0" smtClean="0"/>
          </a:p>
          <a:p>
            <a:pPr>
              <a:buFont typeface="Wingdings" pitchFamily="2" charset="2"/>
              <a:buChar char="Ø"/>
            </a:pPr>
            <a:r>
              <a:rPr lang="en-AU" dirty="0"/>
              <a:t> </a:t>
            </a:r>
            <a:r>
              <a:rPr lang="en-AU" dirty="0" smtClean="0"/>
              <a:t>  You can finish College with a Nationally </a:t>
            </a:r>
          </a:p>
          <a:p>
            <a:pPr marL="0" indent="0">
              <a:buNone/>
            </a:pPr>
            <a:r>
              <a:rPr lang="en-AU" dirty="0"/>
              <a:t>       Recognised Certificate or Statement of </a:t>
            </a: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       Attainment  as well as a Year 12 Certificate. </a:t>
            </a:r>
          </a:p>
          <a:p>
            <a:pPr marL="0" indent="0">
              <a:buNone/>
            </a:pPr>
            <a:r>
              <a:rPr lang="en-AU" sz="2800" dirty="0"/>
              <a:t> </a:t>
            </a:r>
            <a:r>
              <a:rPr lang="en-AU" sz="2800" dirty="0" smtClean="0"/>
              <a:t>       (</a:t>
            </a:r>
            <a:r>
              <a:rPr lang="en-AU" sz="2400" dirty="0" smtClean="0"/>
              <a:t>This can take reduce the time for a full-time apprenticeship</a:t>
            </a:r>
            <a:r>
              <a:rPr lang="en-AU" sz="2400" dirty="0"/>
              <a:t>)</a:t>
            </a:r>
          </a:p>
          <a:p>
            <a:pPr marL="0" indent="0">
              <a:buNone/>
            </a:pPr>
            <a:endParaRPr lang="en-AU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2</a:t>
            </a:fld>
            <a:endParaRPr lang="en-AU"/>
          </a:p>
        </p:txBody>
      </p:sp>
      <p:sp>
        <p:nvSpPr>
          <p:cNvPr id="2" name="TextBox 1"/>
          <p:cNvSpPr txBox="1"/>
          <p:nvPr/>
        </p:nvSpPr>
        <p:spPr>
          <a:xfrm>
            <a:off x="827584" y="548680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 smtClean="0">
                <a:solidFill>
                  <a:schemeClr val="tx2"/>
                </a:solidFill>
              </a:rPr>
              <a:t>What is an ASBA?</a:t>
            </a:r>
            <a:endParaRPr lang="en-AU" sz="4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78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556792"/>
            <a:ext cx="8219256" cy="4320480"/>
          </a:xfrm>
        </p:spPr>
        <p:txBody>
          <a:bodyPr anchor="t">
            <a:noAutofit/>
          </a:bodyPr>
          <a:lstStyle/>
          <a:p>
            <a:pPr algn="l"/>
            <a:r>
              <a:rPr lang="en-AU" sz="3600" dirty="0"/>
              <a:t>Certificate II qualification =  1 point </a:t>
            </a:r>
            <a:r>
              <a:rPr lang="en-AU" sz="3600" dirty="0" err="1"/>
              <a:t>approx</a:t>
            </a:r>
            <a:r>
              <a:rPr lang="en-AU" sz="3600" dirty="0"/>
              <a:t/>
            </a:r>
            <a:br>
              <a:rPr lang="en-AU" sz="3600" dirty="0"/>
            </a:br>
            <a:r>
              <a:rPr lang="en-AU" sz="3200" dirty="0"/>
              <a:t>(students complete 4 lines + Connect)</a:t>
            </a:r>
            <a:br>
              <a:rPr lang="en-AU" sz="3200" dirty="0"/>
            </a:br>
            <a:r>
              <a:rPr lang="en-AU" sz="3200" dirty="0" smtClean="0"/>
              <a:t/>
            </a:r>
            <a:br>
              <a:rPr lang="en-AU" sz="3200" dirty="0" smtClean="0"/>
            </a:br>
            <a:r>
              <a:rPr lang="en-AU" sz="3200" dirty="0" smtClean="0"/>
              <a:t>*Requires </a:t>
            </a:r>
            <a:r>
              <a:rPr lang="en-AU" sz="3200" dirty="0"/>
              <a:t>a minimum of 8 hours </a:t>
            </a:r>
            <a:r>
              <a:rPr lang="en-AU" sz="3200" dirty="0" smtClean="0"/>
              <a:t/>
            </a:r>
            <a:br>
              <a:rPr lang="en-AU" sz="3200" dirty="0" smtClean="0"/>
            </a:br>
            <a:r>
              <a:rPr lang="en-AU" sz="3200" dirty="0" smtClean="0"/>
              <a:t>   (</a:t>
            </a:r>
            <a:r>
              <a:rPr lang="en-AU" sz="3200" dirty="0"/>
              <a:t>equivalent </a:t>
            </a:r>
            <a:r>
              <a:rPr lang="en-AU" sz="3200" dirty="0" smtClean="0"/>
              <a:t>to</a:t>
            </a:r>
            <a:r>
              <a:rPr lang="en-AU" sz="3200" dirty="0"/>
              <a:t> </a:t>
            </a:r>
            <a:r>
              <a:rPr lang="en-AU" sz="3200" dirty="0" smtClean="0"/>
              <a:t>one </a:t>
            </a:r>
            <a:r>
              <a:rPr lang="en-AU" sz="3200" dirty="0"/>
              <a:t>day) in the workplace  </a:t>
            </a:r>
            <a:br>
              <a:rPr lang="en-AU" sz="3200" dirty="0"/>
            </a:br>
            <a:r>
              <a:rPr lang="en-AU" sz="3200" dirty="0" smtClean="0"/>
              <a:t>   + </a:t>
            </a:r>
            <a:br>
              <a:rPr lang="en-AU" sz="3200" dirty="0" smtClean="0"/>
            </a:br>
            <a:r>
              <a:rPr lang="en-AU" sz="3200" dirty="0" smtClean="0"/>
              <a:t>   a </a:t>
            </a:r>
            <a:r>
              <a:rPr lang="en-AU" sz="3200" dirty="0"/>
              <a:t>minimum of 3 hours off the job training </a:t>
            </a:r>
            <a:r>
              <a:rPr lang="en-AU" sz="3200" dirty="0" smtClean="0"/>
              <a:t>per</a:t>
            </a:r>
            <a:br>
              <a:rPr lang="en-AU" sz="3200" dirty="0" smtClean="0"/>
            </a:br>
            <a:r>
              <a:rPr lang="en-AU" sz="3200" dirty="0"/>
              <a:t> </a:t>
            </a:r>
            <a:r>
              <a:rPr lang="en-AU" sz="3200" dirty="0" smtClean="0"/>
              <a:t>  week</a:t>
            </a:r>
            <a:r>
              <a:rPr lang="en-AU" sz="3200" dirty="0"/>
              <a:t/>
            </a:r>
            <a:br>
              <a:rPr lang="en-AU" sz="3200" dirty="0"/>
            </a:br>
            <a:endParaRPr lang="en-AU" sz="3200" dirty="0">
              <a:latin typeface="+mn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3</a:t>
            </a:fld>
            <a:endParaRPr lang="en-AU"/>
          </a:p>
        </p:txBody>
      </p:sp>
      <p:sp>
        <p:nvSpPr>
          <p:cNvPr id="4" name="Rectangle 3"/>
          <p:cNvSpPr/>
          <p:nvPr/>
        </p:nvSpPr>
        <p:spPr>
          <a:xfrm>
            <a:off x="251520" y="548680"/>
            <a:ext cx="79928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4000" b="1" dirty="0" smtClean="0">
                <a:solidFill>
                  <a:schemeClr val="tx2"/>
                </a:solidFill>
              </a:rPr>
              <a:t>How many points?</a:t>
            </a:r>
            <a:endParaRPr lang="en-AU" sz="4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615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4</a:t>
            </a:fld>
            <a:endParaRPr lang="en-AU"/>
          </a:p>
        </p:txBody>
      </p:sp>
      <p:sp>
        <p:nvSpPr>
          <p:cNvPr id="8" name="Rectangle 7"/>
          <p:cNvSpPr/>
          <p:nvPr/>
        </p:nvSpPr>
        <p:spPr>
          <a:xfrm>
            <a:off x="477220" y="1484784"/>
            <a:ext cx="7992888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3600" dirty="0" smtClean="0"/>
              <a:t>Certificate III qualification= 2 points</a:t>
            </a:r>
          </a:p>
          <a:p>
            <a:r>
              <a:rPr lang="en-AU" sz="3200" dirty="0" smtClean="0"/>
              <a:t> (students complete 3 lines + Connect)</a:t>
            </a:r>
          </a:p>
          <a:p>
            <a:endParaRPr lang="en-AU" sz="3200" dirty="0" smtClean="0"/>
          </a:p>
          <a:p>
            <a:r>
              <a:rPr lang="en-AU" sz="3200" dirty="0" smtClean="0"/>
              <a:t>*requires a minimum of 12 hours in the</a:t>
            </a:r>
          </a:p>
          <a:p>
            <a:r>
              <a:rPr lang="en-AU" sz="3200" dirty="0"/>
              <a:t> </a:t>
            </a:r>
            <a:r>
              <a:rPr lang="en-AU" sz="3200" dirty="0" smtClean="0"/>
              <a:t> </a:t>
            </a:r>
            <a:r>
              <a:rPr lang="en-AU" sz="3200" dirty="0"/>
              <a:t>workplace and 3 hours of training.</a:t>
            </a:r>
          </a:p>
          <a:p>
            <a:r>
              <a:rPr lang="en-AU" sz="3200" dirty="0" smtClean="0"/>
              <a:t>  (</a:t>
            </a:r>
            <a:r>
              <a:rPr lang="en-AU" sz="3200" dirty="0"/>
              <a:t>may require further work and study after </a:t>
            </a:r>
            <a:r>
              <a:rPr lang="en-AU" sz="3200" dirty="0" smtClean="0"/>
              <a:t>the</a:t>
            </a:r>
          </a:p>
          <a:p>
            <a:r>
              <a:rPr lang="en-AU" sz="3200" dirty="0"/>
              <a:t> </a:t>
            </a:r>
            <a:r>
              <a:rPr lang="en-AU" sz="3200" dirty="0" smtClean="0"/>
              <a:t>  </a:t>
            </a:r>
            <a:r>
              <a:rPr lang="en-AU" sz="3200" dirty="0"/>
              <a:t>completion of Year 12)</a:t>
            </a:r>
            <a:br>
              <a:rPr lang="en-AU" sz="3200" dirty="0"/>
            </a:br>
            <a:endParaRPr lang="en-AU" sz="3200" dirty="0"/>
          </a:p>
          <a:p>
            <a:endParaRPr lang="en-AU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637931" y="499899"/>
            <a:ext cx="504056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>
                <a:solidFill>
                  <a:schemeClr val="tx2"/>
                </a:solidFill>
              </a:rPr>
              <a:t>How many points</a:t>
            </a:r>
            <a:r>
              <a:rPr lang="en-AU" sz="4000" b="1" dirty="0" smtClean="0">
                <a:solidFill>
                  <a:schemeClr val="tx2"/>
                </a:solidFill>
              </a:rPr>
              <a:t>? </a:t>
            </a:r>
            <a:r>
              <a:rPr lang="en-AU" sz="2000" b="1" dirty="0">
                <a:solidFill>
                  <a:schemeClr val="tx2"/>
                </a:solidFill>
              </a:rPr>
              <a:t>c</a:t>
            </a:r>
            <a:r>
              <a:rPr lang="en-AU" sz="2000" b="1" dirty="0" smtClean="0">
                <a:solidFill>
                  <a:schemeClr val="tx2"/>
                </a:solidFill>
              </a:rPr>
              <a:t>ont’d</a:t>
            </a:r>
            <a:endParaRPr lang="en-AU" sz="2000" b="1" dirty="0">
              <a:solidFill>
                <a:schemeClr val="tx2"/>
              </a:solidFill>
            </a:endParaRPr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46068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3568" y="332657"/>
            <a:ext cx="7772400" cy="1224136"/>
          </a:xfrm>
        </p:spPr>
        <p:txBody>
          <a:bodyPr/>
          <a:lstStyle/>
          <a:p>
            <a:pPr algn="l" eaLnBrk="1" hangingPunct="1"/>
            <a:r>
              <a:rPr lang="en-AU" sz="4000" b="1" dirty="0" smtClean="0">
                <a:solidFill>
                  <a:schemeClr val="tx2"/>
                </a:solidFill>
                <a:cs typeface="Arial" charset="0"/>
              </a:rPr>
              <a:t>Why do an ASBA?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4" y="1484784"/>
            <a:ext cx="8280920" cy="4968552"/>
          </a:xfrm>
        </p:spPr>
        <p:txBody>
          <a:bodyPr rtlCol="0">
            <a:normAutofit fontScale="62500" lnSpcReduction="20000"/>
          </a:bodyPr>
          <a:lstStyle/>
          <a:p>
            <a:pPr marL="685800" indent="-685800" algn="l">
              <a:buFont typeface="Wingdings" pitchFamily="2" charset="2"/>
              <a:buChar char="Ø"/>
              <a:defRPr/>
            </a:pPr>
            <a:r>
              <a:rPr lang="en-AU" sz="4600" dirty="0" smtClean="0">
                <a:solidFill>
                  <a:schemeClr val="tx1"/>
                </a:solidFill>
              </a:rPr>
              <a:t>Get paid</a:t>
            </a:r>
          </a:p>
          <a:p>
            <a:pPr marL="685800" indent="-685800" algn="l">
              <a:buFont typeface="Wingdings" pitchFamily="2" charset="2"/>
              <a:buChar char="Ø"/>
              <a:defRPr/>
            </a:pPr>
            <a:r>
              <a:rPr lang="en-AU" sz="4600" dirty="0" smtClean="0">
                <a:solidFill>
                  <a:schemeClr val="tx1"/>
                </a:solidFill>
              </a:rPr>
              <a:t>Fast-track a vocational </a:t>
            </a:r>
            <a:r>
              <a:rPr lang="en-AU" sz="4600" dirty="0">
                <a:solidFill>
                  <a:schemeClr val="tx1"/>
                </a:solidFill>
              </a:rPr>
              <a:t>p</a:t>
            </a:r>
            <a:r>
              <a:rPr lang="en-AU" sz="4600" dirty="0" smtClean="0">
                <a:solidFill>
                  <a:schemeClr val="tx1"/>
                </a:solidFill>
              </a:rPr>
              <a:t>athway: get your</a:t>
            </a:r>
          </a:p>
          <a:p>
            <a:pPr algn="l">
              <a:defRPr/>
            </a:pPr>
            <a:r>
              <a:rPr lang="en-AU" sz="4600" dirty="0">
                <a:solidFill>
                  <a:schemeClr val="tx1"/>
                </a:solidFill>
              </a:rPr>
              <a:t> </a:t>
            </a:r>
            <a:r>
              <a:rPr lang="en-AU" sz="4600" dirty="0" smtClean="0">
                <a:solidFill>
                  <a:schemeClr val="tx1"/>
                </a:solidFill>
              </a:rPr>
              <a:t>       Certificate </a:t>
            </a:r>
            <a:r>
              <a:rPr lang="en-AU" sz="4600" dirty="0">
                <a:solidFill>
                  <a:schemeClr val="tx1"/>
                </a:solidFill>
              </a:rPr>
              <a:t>II or III whilst still at </a:t>
            </a:r>
            <a:r>
              <a:rPr lang="en-AU" sz="4600" dirty="0" smtClean="0">
                <a:solidFill>
                  <a:schemeClr val="tx1"/>
                </a:solidFill>
              </a:rPr>
              <a:t>College  </a:t>
            </a:r>
          </a:p>
          <a:p>
            <a:pPr marL="685800" indent="-685800" algn="l">
              <a:buFont typeface="Wingdings" pitchFamily="2" charset="2"/>
              <a:buChar char="Ø"/>
              <a:defRPr/>
            </a:pPr>
            <a:r>
              <a:rPr lang="en-AU" sz="4600" dirty="0" smtClean="0">
                <a:solidFill>
                  <a:schemeClr val="tx1"/>
                </a:solidFill>
              </a:rPr>
              <a:t>Combine an industry qualification with a</a:t>
            </a:r>
          </a:p>
          <a:p>
            <a:pPr algn="l">
              <a:defRPr/>
            </a:pPr>
            <a:r>
              <a:rPr lang="en-AU" sz="4600" dirty="0" smtClean="0">
                <a:solidFill>
                  <a:schemeClr val="tx1"/>
                </a:solidFill>
              </a:rPr>
              <a:t>        more </a:t>
            </a:r>
            <a:r>
              <a:rPr lang="en-AU" sz="4600" dirty="0">
                <a:solidFill>
                  <a:schemeClr val="tx1"/>
                </a:solidFill>
              </a:rPr>
              <a:t>academic </a:t>
            </a:r>
            <a:r>
              <a:rPr lang="en-AU" sz="4600" dirty="0" smtClean="0">
                <a:solidFill>
                  <a:schemeClr val="tx1"/>
                </a:solidFill>
              </a:rPr>
              <a:t>package</a:t>
            </a:r>
            <a:endParaRPr lang="en-AU" sz="4600" dirty="0">
              <a:solidFill>
                <a:schemeClr val="tx1"/>
              </a:solidFill>
            </a:endParaRPr>
          </a:p>
          <a:p>
            <a:pPr marL="685800" indent="-685800" algn="l">
              <a:buFont typeface="Wingdings" pitchFamily="2" charset="2"/>
              <a:buChar char="Ø"/>
              <a:defRPr/>
            </a:pPr>
            <a:r>
              <a:rPr lang="en-AU" sz="4600" dirty="0" smtClean="0">
                <a:solidFill>
                  <a:schemeClr val="tx1"/>
                </a:solidFill>
              </a:rPr>
              <a:t>Build skills, experience and industry contacts</a:t>
            </a:r>
          </a:p>
          <a:p>
            <a:pPr marL="685800" indent="-685800" algn="l">
              <a:buFont typeface="Wingdings" pitchFamily="2" charset="2"/>
              <a:buChar char="Ø"/>
              <a:defRPr/>
            </a:pPr>
            <a:r>
              <a:rPr lang="en-AU" sz="4600" dirty="0" smtClean="0">
                <a:solidFill>
                  <a:schemeClr val="tx1"/>
                </a:solidFill>
              </a:rPr>
              <a:t>Recognise extra qualification on the Year 12 Certificate</a:t>
            </a:r>
          </a:p>
          <a:p>
            <a:pPr algn="l">
              <a:defRPr/>
            </a:pPr>
            <a:endParaRPr lang="en-AU" sz="2900" dirty="0">
              <a:solidFill>
                <a:schemeClr val="tx1"/>
              </a:solidFill>
            </a:endParaRPr>
          </a:p>
          <a:p>
            <a:pPr algn="l">
              <a:defRPr/>
            </a:pPr>
            <a:r>
              <a:rPr lang="en-AU" sz="4000" dirty="0" smtClean="0">
                <a:solidFill>
                  <a:schemeClr val="tx2">
                    <a:lumMod val="75000"/>
                  </a:schemeClr>
                </a:solidFill>
              </a:rPr>
              <a:t>    ** Students do not </a:t>
            </a:r>
            <a:r>
              <a:rPr lang="en-AU" sz="4000" u="sng" dirty="0" smtClean="0">
                <a:solidFill>
                  <a:schemeClr val="tx2">
                    <a:lumMod val="75000"/>
                  </a:schemeClr>
                </a:solidFill>
              </a:rPr>
              <a:t>have</a:t>
            </a:r>
            <a:r>
              <a:rPr lang="en-AU" sz="4000" dirty="0" smtClean="0">
                <a:solidFill>
                  <a:schemeClr val="tx2">
                    <a:lumMod val="75000"/>
                  </a:schemeClr>
                </a:solidFill>
              </a:rPr>
              <a:t> to continue with the</a:t>
            </a:r>
          </a:p>
          <a:p>
            <a:pPr algn="l">
              <a:defRPr/>
            </a:pPr>
            <a:r>
              <a:rPr lang="en-AU" sz="40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AU" sz="4000" dirty="0" smtClean="0">
                <a:solidFill>
                  <a:schemeClr val="tx2">
                    <a:lumMod val="75000"/>
                  </a:schemeClr>
                </a:solidFill>
              </a:rPr>
              <a:t>        apprenticeship </a:t>
            </a:r>
            <a:r>
              <a:rPr lang="en-AU" sz="4000" dirty="0">
                <a:solidFill>
                  <a:schemeClr val="tx2">
                    <a:lumMod val="75000"/>
                  </a:schemeClr>
                </a:solidFill>
              </a:rPr>
              <a:t>post Year </a:t>
            </a:r>
            <a:r>
              <a:rPr lang="en-AU" sz="4000" dirty="0" smtClean="0">
                <a:solidFill>
                  <a:schemeClr val="tx2">
                    <a:lumMod val="75000"/>
                  </a:schemeClr>
                </a:solidFill>
              </a:rPr>
              <a:t>12 but can transfer to full-time</a:t>
            </a:r>
            <a:endParaRPr lang="en-AU" sz="4000" dirty="0">
              <a:solidFill>
                <a:schemeClr val="tx2">
                  <a:lumMod val="75000"/>
                </a:schemeClr>
              </a:solidFill>
            </a:endParaRPr>
          </a:p>
          <a:p>
            <a:pPr algn="l">
              <a:defRPr/>
            </a:pPr>
            <a:endParaRPr lang="en-AU" dirty="0" smtClean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6059016" cy="1143000"/>
          </a:xfrm>
        </p:spPr>
        <p:txBody>
          <a:bodyPr>
            <a:normAutofit/>
          </a:bodyPr>
          <a:lstStyle/>
          <a:p>
            <a:pPr algn="l"/>
            <a:r>
              <a:rPr lang="en-AU" sz="4000" b="1" dirty="0" smtClean="0">
                <a:solidFill>
                  <a:schemeClr val="tx2">
                    <a:lumMod val="75000"/>
                  </a:schemeClr>
                </a:solidFill>
              </a:rPr>
              <a:t>How do I get an ASBA?</a:t>
            </a:r>
            <a:endParaRPr lang="en-AU" sz="40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052736"/>
            <a:ext cx="8748464" cy="5688632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n-AU" dirty="0" smtClean="0"/>
              <a:t>Find an employer- talk to friends/relatives</a:t>
            </a:r>
            <a:r>
              <a:rPr lang="en-AU" dirty="0"/>
              <a:t>	</a:t>
            </a:r>
            <a:r>
              <a:rPr lang="en-AU" dirty="0" smtClean="0"/>
              <a:t>				             do Work Experience	</a:t>
            </a:r>
            <a:endParaRPr lang="en-AU" dirty="0"/>
          </a:p>
          <a:p>
            <a:pPr marL="0" indent="0">
              <a:buNone/>
            </a:pPr>
            <a:r>
              <a:rPr lang="en-AU" dirty="0" smtClean="0"/>
              <a:t>			 ring local businesses</a:t>
            </a:r>
          </a:p>
          <a:p>
            <a:pPr marL="0" indent="0">
              <a:buNone/>
            </a:pPr>
            <a:r>
              <a:rPr lang="en-AU" dirty="0"/>
              <a:t>	</a:t>
            </a:r>
            <a:r>
              <a:rPr lang="en-AU" dirty="0" smtClean="0"/>
              <a:t>		 give Di your resume </a:t>
            </a:r>
          </a:p>
          <a:p>
            <a:pPr marL="0" indent="0">
              <a:buNone/>
            </a:pPr>
            <a:r>
              <a:rPr lang="en-AU" dirty="0"/>
              <a:t>	 </a:t>
            </a:r>
            <a:r>
              <a:rPr lang="en-AU" dirty="0" smtClean="0"/>
              <a:t>                       convert a part-time job </a:t>
            </a:r>
            <a:r>
              <a:rPr lang="en-AU" dirty="0" err="1" smtClean="0"/>
              <a:t>eg</a:t>
            </a:r>
            <a:r>
              <a:rPr lang="en-AU" dirty="0" smtClean="0"/>
              <a:t> McDonalds</a:t>
            </a:r>
          </a:p>
          <a:p>
            <a:pPr marL="514350" indent="-514350">
              <a:buAutoNum type="arabicPeriod" startAt="3"/>
            </a:pPr>
            <a:r>
              <a:rPr lang="en-AU" dirty="0" smtClean="0"/>
              <a:t>The </a:t>
            </a:r>
            <a:r>
              <a:rPr lang="en-AU" u="sng" dirty="0" smtClean="0"/>
              <a:t>employer</a:t>
            </a:r>
            <a:r>
              <a:rPr lang="en-AU" dirty="0" smtClean="0"/>
              <a:t> will contact </a:t>
            </a:r>
            <a:r>
              <a:rPr lang="en-AU" dirty="0"/>
              <a:t>a</a:t>
            </a:r>
            <a:r>
              <a:rPr lang="en-AU" dirty="0" smtClean="0"/>
              <a:t>n </a:t>
            </a:r>
            <a:r>
              <a:rPr lang="en-AU" b="1" dirty="0"/>
              <a:t>Australian  </a:t>
            </a:r>
            <a:r>
              <a:rPr lang="en-AU" b="1" dirty="0" smtClean="0"/>
              <a:t>       Apprenticeship </a:t>
            </a:r>
            <a:r>
              <a:rPr lang="en-AU" b="1" dirty="0"/>
              <a:t>Support Network </a:t>
            </a:r>
            <a:r>
              <a:rPr lang="en-AU" b="1" dirty="0" smtClean="0"/>
              <a:t> </a:t>
            </a:r>
            <a:r>
              <a:rPr lang="en-AU" dirty="0" smtClean="0"/>
              <a:t>provider to </a:t>
            </a:r>
          </a:p>
          <a:p>
            <a:pPr marL="0" indent="0">
              <a:buNone/>
            </a:pPr>
            <a:r>
              <a:rPr lang="en-AU" dirty="0" smtClean="0"/>
              <a:t>      do the sign-up</a:t>
            </a:r>
          </a:p>
          <a:p>
            <a:pPr marL="514350" indent="-514350">
              <a:buAutoNum type="arabicPeriod" startAt="4"/>
            </a:pPr>
            <a:r>
              <a:rPr lang="en-AU" dirty="0" smtClean="0"/>
              <a:t>Complete a white-card if needing to go onto a</a:t>
            </a:r>
          </a:p>
          <a:p>
            <a:pPr marL="0" indent="0">
              <a:buNone/>
            </a:pPr>
            <a:r>
              <a:rPr lang="en-AU" dirty="0" smtClean="0"/>
              <a:t>      </a:t>
            </a:r>
            <a:r>
              <a:rPr lang="en-AU" dirty="0"/>
              <a:t>Construction </a:t>
            </a:r>
            <a:r>
              <a:rPr lang="en-AU" dirty="0" smtClean="0"/>
              <a:t>Site</a:t>
            </a:r>
          </a:p>
          <a:p>
            <a:pPr marL="0" indent="0">
              <a:buNone/>
            </a:pPr>
            <a:endParaRPr lang="en-AU" sz="1300" dirty="0" smtClean="0"/>
          </a:p>
          <a:p>
            <a:pPr marL="0" indent="0">
              <a:buNone/>
            </a:pPr>
            <a:r>
              <a:rPr lang="en-AU" sz="3000" dirty="0" smtClean="0"/>
              <a:t>*MBA take on some ASBA’s in March each year. </a:t>
            </a:r>
          </a:p>
          <a:p>
            <a:pPr marL="0" indent="0">
              <a:buNone/>
            </a:pPr>
            <a:r>
              <a:rPr lang="en-AU" sz="3000" dirty="0" smtClean="0"/>
              <a:t>  An application and interview process applies.</a:t>
            </a:r>
          </a:p>
          <a:p>
            <a:pPr marL="0" indent="0">
              <a:buNone/>
            </a:pPr>
            <a:r>
              <a:rPr lang="en-AU" sz="3000" dirty="0" smtClean="0"/>
              <a:t> These will be advertised through College.</a:t>
            </a:r>
            <a:endParaRPr lang="en-AU" sz="3000" dirty="0"/>
          </a:p>
          <a:p>
            <a:pPr marL="0" indent="0">
              <a:buNone/>
            </a:pPr>
            <a:endParaRPr lang="en-AU" sz="30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6</a:t>
            </a:fld>
            <a:endParaRPr lang="en-A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7</a:t>
            </a:fld>
            <a:endParaRPr lang="en-AU"/>
          </a:p>
        </p:txBody>
      </p:sp>
      <p:sp>
        <p:nvSpPr>
          <p:cNvPr id="4" name="TextBox 3"/>
          <p:cNvSpPr txBox="1"/>
          <p:nvPr/>
        </p:nvSpPr>
        <p:spPr>
          <a:xfrm>
            <a:off x="755576" y="1700808"/>
            <a:ext cx="770485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en-AU" sz="3600" dirty="0" smtClean="0"/>
              <a:t>organise the sign-up of an ASBA </a:t>
            </a:r>
          </a:p>
          <a:p>
            <a:r>
              <a:rPr lang="en-AU" sz="3600" dirty="0"/>
              <a:t> </a:t>
            </a:r>
            <a:r>
              <a:rPr lang="en-AU" sz="3600" dirty="0" smtClean="0"/>
              <a:t>     (fill in the contract)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en-AU" sz="3600" dirty="0" smtClean="0"/>
              <a:t>provide </a:t>
            </a:r>
            <a:r>
              <a:rPr lang="en-AU" sz="3600" dirty="0"/>
              <a:t>assistance to employers, ASBAs and RTOs throughout the duration of the Australian Apprenticeship </a:t>
            </a:r>
            <a:endParaRPr lang="en-AU" sz="3600" dirty="0" smtClean="0"/>
          </a:p>
          <a:p>
            <a:pPr marL="571500" indent="-571500">
              <a:buFont typeface="Wingdings" pitchFamily="2" charset="2"/>
              <a:buChar char="Ø"/>
            </a:pPr>
            <a:r>
              <a:rPr lang="en-AU" sz="3600" dirty="0" smtClean="0"/>
              <a:t> work </a:t>
            </a:r>
            <a:r>
              <a:rPr lang="en-AU" sz="3600" dirty="0"/>
              <a:t>with The Directorate to provide an integrated </a:t>
            </a:r>
            <a:r>
              <a:rPr lang="en-AU" sz="3600" dirty="0" smtClean="0"/>
              <a:t>service</a:t>
            </a:r>
          </a:p>
          <a:p>
            <a:pPr marL="571500" indent="-571500">
              <a:buFont typeface="Wingdings" pitchFamily="2" charset="2"/>
              <a:buChar char="Ø"/>
            </a:pPr>
            <a:r>
              <a:rPr lang="en-AU" sz="3600" dirty="0"/>
              <a:t>a</a:t>
            </a:r>
            <a:r>
              <a:rPr lang="en-AU" sz="3600" dirty="0" smtClean="0"/>
              <a:t>dvise </a:t>
            </a:r>
            <a:r>
              <a:rPr lang="en-AU" sz="3600" dirty="0"/>
              <a:t>schools of potential ASBAs </a:t>
            </a:r>
          </a:p>
          <a:p>
            <a:endParaRPr lang="en-AU" dirty="0"/>
          </a:p>
        </p:txBody>
      </p:sp>
      <p:sp>
        <p:nvSpPr>
          <p:cNvPr id="5" name="TextBox 4"/>
          <p:cNvSpPr txBox="1"/>
          <p:nvPr/>
        </p:nvSpPr>
        <p:spPr>
          <a:xfrm>
            <a:off x="395536" y="377369"/>
            <a:ext cx="74168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>
                <a:solidFill>
                  <a:schemeClr val="tx2"/>
                </a:solidFill>
                <a:latin typeface="+mj-lt"/>
              </a:rPr>
              <a:t>T</a:t>
            </a:r>
            <a:r>
              <a:rPr lang="en-AU" sz="4000" b="1" dirty="0" smtClean="0">
                <a:solidFill>
                  <a:schemeClr val="tx2"/>
                </a:solidFill>
                <a:latin typeface="+mj-lt"/>
              </a:rPr>
              <a:t>he role of the Australian Apprenticeship Support  Network</a:t>
            </a:r>
            <a:endParaRPr lang="en-AU" sz="4000" b="1" dirty="0">
              <a:solidFill>
                <a:schemeClr val="tx2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61965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8</a:t>
            </a:fld>
            <a:endParaRPr lang="en-AU"/>
          </a:p>
        </p:txBody>
      </p:sp>
      <p:sp>
        <p:nvSpPr>
          <p:cNvPr id="3" name="TextBox 2"/>
          <p:cNvSpPr txBox="1"/>
          <p:nvPr/>
        </p:nvSpPr>
        <p:spPr>
          <a:xfrm>
            <a:off x="611560" y="332656"/>
            <a:ext cx="76328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000" b="1" dirty="0" smtClean="0">
                <a:solidFill>
                  <a:schemeClr val="tx2"/>
                </a:solidFill>
                <a:latin typeface="+mj-lt"/>
              </a:rPr>
              <a:t>What is an RTO?</a:t>
            </a:r>
            <a:endParaRPr lang="en-AU" sz="4000" b="1" dirty="0">
              <a:solidFill>
                <a:schemeClr val="tx2"/>
              </a:solidFill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1014018"/>
            <a:ext cx="864096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The </a:t>
            </a:r>
            <a:r>
              <a:rPr lang="en-AU" sz="2800" u="sng" dirty="0" smtClean="0"/>
              <a:t>Registered Training Organisation </a:t>
            </a:r>
            <a:r>
              <a:rPr lang="en-AU" sz="2800" dirty="0" smtClean="0"/>
              <a:t>is nominated by the employer to provide the underpinning theory for the qualification.</a:t>
            </a:r>
          </a:p>
          <a:p>
            <a:endParaRPr lang="en-AU" sz="800" dirty="0"/>
          </a:p>
          <a:p>
            <a:r>
              <a:rPr lang="en-AU" sz="2800" i="1" dirty="0" smtClean="0"/>
              <a:t>Gungahlin College is an RTO for:  </a:t>
            </a:r>
          </a:p>
          <a:p>
            <a:r>
              <a:rPr lang="en-AU" sz="3600" dirty="0"/>
              <a:t>	</a:t>
            </a:r>
            <a:r>
              <a:rPr lang="en-AU" sz="2400" dirty="0"/>
              <a:t>Certificate II and III in </a:t>
            </a:r>
            <a:r>
              <a:rPr lang="en-AU" sz="2400" dirty="0" smtClean="0"/>
              <a:t>Business</a:t>
            </a:r>
          </a:p>
          <a:p>
            <a:r>
              <a:rPr lang="en-AU" sz="2400" dirty="0"/>
              <a:t>	</a:t>
            </a:r>
            <a:r>
              <a:rPr lang="en-AU" sz="2400" dirty="0" smtClean="0"/>
              <a:t>Certificate II Kitchen Operations/Hospitality</a:t>
            </a:r>
          </a:p>
          <a:p>
            <a:r>
              <a:rPr lang="en-AU" sz="2400" dirty="0"/>
              <a:t>	</a:t>
            </a:r>
            <a:r>
              <a:rPr lang="en-AU" sz="2400" dirty="0" smtClean="0"/>
              <a:t>Certificate II and III in Sport and Recreation</a:t>
            </a:r>
          </a:p>
          <a:p>
            <a:r>
              <a:rPr lang="en-AU" sz="2400" dirty="0"/>
              <a:t>	</a:t>
            </a:r>
            <a:r>
              <a:rPr lang="en-AU" sz="2400" dirty="0" smtClean="0"/>
              <a:t>Certificate II in Live Theatre Production	</a:t>
            </a:r>
          </a:p>
          <a:p>
            <a:r>
              <a:rPr lang="en-AU" sz="2400" dirty="0"/>
              <a:t>	</a:t>
            </a:r>
            <a:r>
              <a:rPr lang="en-AU" sz="2400" dirty="0" smtClean="0"/>
              <a:t>Certificate II in IT</a:t>
            </a:r>
          </a:p>
          <a:p>
            <a:r>
              <a:rPr lang="en-AU" sz="2400" dirty="0" smtClean="0"/>
              <a:t>             Certificate II in Tourism</a:t>
            </a:r>
          </a:p>
          <a:p>
            <a:r>
              <a:rPr lang="en-AU" sz="3600" dirty="0" smtClean="0"/>
              <a:t>**</a:t>
            </a:r>
            <a:r>
              <a:rPr lang="en-AU" sz="2800" dirty="0" smtClean="0">
                <a:solidFill>
                  <a:srgbClr val="C00000"/>
                </a:solidFill>
              </a:rPr>
              <a:t>Trades Qualifications will have an external RTO </a:t>
            </a:r>
            <a:r>
              <a:rPr lang="en-AU" sz="2800" dirty="0" err="1" smtClean="0">
                <a:solidFill>
                  <a:srgbClr val="C00000"/>
                </a:solidFill>
              </a:rPr>
              <a:t>eg</a:t>
            </a:r>
            <a:r>
              <a:rPr lang="en-AU" sz="2800" dirty="0" smtClean="0">
                <a:solidFill>
                  <a:srgbClr val="C00000"/>
                </a:solidFill>
              </a:rPr>
              <a:t> CIT</a:t>
            </a:r>
            <a:endParaRPr lang="en-AU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008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9</a:t>
            </a:fld>
            <a:endParaRPr lang="en-AU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96752"/>
            <a:ext cx="6372200" cy="416223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5576" y="5733256"/>
            <a:ext cx="76328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400" b="1" dirty="0" smtClean="0"/>
              <a:t>Students train in Business Administration</a:t>
            </a:r>
          </a:p>
          <a:p>
            <a:pPr algn="ctr"/>
            <a:r>
              <a:rPr lang="en-AU" sz="2400" b="1" dirty="0" smtClean="0"/>
              <a:t> (Business Cert II and III at Gungahlin College)</a:t>
            </a:r>
            <a:endParaRPr lang="en-AU" sz="2400" b="1" dirty="0"/>
          </a:p>
        </p:txBody>
      </p:sp>
    </p:spTree>
    <p:extLst>
      <p:ext uri="{BB962C8B-B14F-4D97-AF65-F5344CB8AC3E}">
        <p14:creationId xmlns:p14="http://schemas.microsoft.com/office/powerpoint/2010/main" val="3481922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4360" y="548680"/>
            <a:ext cx="8013576" cy="720080"/>
          </a:xfrm>
        </p:spPr>
        <p:txBody>
          <a:bodyPr>
            <a:normAutofit fontScale="90000"/>
          </a:bodyPr>
          <a:lstStyle/>
          <a:p>
            <a:pPr algn="l"/>
            <a:r>
              <a:rPr lang="en-AU" b="1" dirty="0" smtClean="0">
                <a:solidFill>
                  <a:schemeClr val="tx2"/>
                </a:solidFill>
              </a:rPr>
              <a:t>A selection of possible ASBA’s</a:t>
            </a:r>
            <a:endParaRPr lang="en-AU" b="1" dirty="0">
              <a:solidFill>
                <a:schemeClr val="tx2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10</a:t>
            </a:fld>
            <a:endParaRPr lang="en-AU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347219"/>
              </p:ext>
            </p:extLst>
          </p:nvPr>
        </p:nvGraphicFramePr>
        <p:xfrm>
          <a:off x="899592" y="1196752"/>
          <a:ext cx="6984776" cy="38804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65274"/>
                <a:gridCol w="3519502"/>
              </a:tblGrid>
              <a:tr h="4878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b="0" dirty="0" smtClean="0">
                          <a:solidFill>
                            <a:schemeClr val="tx1"/>
                          </a:solidFill>
                        </a:rPr>
                        <a:t>Cert II in Auto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b="0" dirty="0" smtClean="0">
                          <a:solidFill>
                            <a:schemeClr val="tx1"/>
                          </a:solidFill>
                        </a:rPr>
                        <a:t>Cert III in Carpentry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9780">
                <a:tc>
                  <a:txBody>
                    <a:bodyPr/>
                    <a:lstStyle/>
                    <a:p>
                      <a:r>
                        <a:rPr lang="en-AU" sz="1800" dirty="0" smtClean="0"/>
                        <a:t>Cert II in Construction</a:t>
                      </a:r>
                      <a:endParaRPr lang="en-A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sz="1800" dirty="0" smtClean="0"/>
                        <a:t>Cert III in Hairdressing</a:t>
                      </a:r>
                      <a:endParaRPr lang="en-A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97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dirty="0" smtClean="0"/>
                        <a:t>Cert II in  IT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dirty="0" smtClean="0"/>
                        <a:t>Cert III in Childcare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3736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dirty="0" smtClean="0"/>
                        <a:t>Cert III Plumbing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Cert III in Electrical</a:t>
                      </a:r>
                      <a:endParaRPr lang="en-A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97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800" dirty="0" smtClean="0"/>
                        <a:t>Cert II and III in Kitchen Ops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Cert III in</a:t>
                      </a:r>
                      <a:r>
                        <a:rPr lang="en-AU" baseline="0" dirty="0" smtClean="0"/>
                        <a:t> Hospitality – front of house</a:t>
                      </a:r>
                      <a:endParaRPr lang="en-A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9780">
                <a:tc>
                  <a:txBody>
                    <a:bodyPr/>
                    <a:lstStyle/>
                    <a:p>
                      <a:r>
                        <a:rPr lang="en-AU" dirty="0" smtClean="0"/>
                        <a:t>Cert II in Horticulture</a:t>
                      </a:r>
                      <a:endParaRPr lang="en-A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Cert III in Disability</a:t>
                      </a:r>
                      <a:endParaRPr lang="en-A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56028">
                <a:tc>
                  <a:txBody>
                    <a:bodyPr/>
                    <a:lstStyle/>
                    <a:p>
                      <a:r>
                        <a:rPr lang="en-AU" dirty="0" smtClean="0"/>
                        <a:t>Cert II/III</a:t>
                      </a:r>
                      <a:r>
                        <a:rPr lang="en-AU" baseline="0" dirty="0" smtClean="0"/>
                        <a:t> </a:t>
                      </a:r>
                      <a:r>
                        <a:rPr lang="en-AU" dirty="0" smtClean="0"/>
                        <a:t>in  Retail</a:t>
                      </a:r>
                      <a:endParaRPr lang="en-A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Cert III in Bricklaying</a:t>
                      </a:r>
                      <a:endParaRPr lang="en-A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39780">
                <a:tc>
                  <a:txBody>
                    <a:bodyPr/>
                    <a:lstStyle/>
                    <a:p>
                      <a:r>
                        <a:rPr lang="en-AU" dirty="0" smtClean="0"/>
                        <a:t>Cert II/</a:t>
                      </a:r>
                      <a:r>
                        <a:rPr lang="en-AU" baseline="0" dirty="0" smtClean="0"/>
                        <a:t>III in Business</a:t>
                      </a:r>
                      <a:endParaRPr lang="en-A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AU" dirty="0" smtClean="0"/>
                        <a:t>Cert II/III in Sport and  Recreation</a:t>
                      </a:r>
                      <a:endParaRPr lang="en-AU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67544" y="5157192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 smtClean="0">
                <a:solidFill>
                  <a:srgbClr val="FF0000"/>
                </a:solidFill>
              </a:rPr>
              <a:t>Some </a:t>
            </a:r>
            <a:r>
              <a:rPr lang="en-AU" dirty="0">
                <a:solidFill>
                  <a:srgbClr val="FF0000"/>
                </a:solidFill>
              </a:rPr>
              <a:t>A</a:t>
            </a:r>
            <a:r>
              <a:rPr lang="en-AU" dirty="0" smtClean="0">
                <a:solidFill>
                  <a:srgbClr val="FF0000"/>
                </a:solidFill>
              </a:rPr>
              <a:t>SBA positions are available  in schools- IT, Business, Disability,  Sport and Rec   Send electronic resume to diane.davidson@ed.act.edu.au</a:t>
            </a:r>
            <a:endParaRPr lang="en-A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62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50200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152509" y="1575728"/>
            <a:ext cx="5400600" cy="40504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5364088" y="1556792"/>
            <a:ext cx="31683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dirty="0" smtClean="0"/>
              <a:t>State-of–the-art kitchen used by Hospitality students- </a:t>
            </a:r>
          </a:p>
          <a:p>
            <a:r>
              <a:rPr lang="en-AU" sz="2400" b="1" dirty="0" smtClean="0"/>
              <a:t>Kitchen Operations Certificate I and II</a:t>
            </a:r>
            <a:endParaRPr lang="en-AU" sz="2400" b="1" dirty="0"/>
          </a:p>
        </p:txBody>
      </p:sp>
    </p:spTree>
    <p:extLst>
      <p:ext uri="{BB962C8B-B14F-4D97-AF65-F5344CB8AC3E}">
        <p14:creationId xmlns:p14="http://schemas.microsoft.com/office/powerpoint/2010/main" val="386413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AU" dirty="0" smtClean="0"/>
              <a:t>Resources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196752"/>
            <a:ext cx="8784976" cy="5184576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AU" sz="8600" b="1" dirty="0"/>
              <a:t>For more information go to: </a:t>
            </a:r>
            <a:r>
              <a:rPr lang="en-AU" sz="8600" u="sng" dirty="0"/>
              <a:t>http://www.education.act.gov.au/school_education/vet_for_secondary-students/asba /</a:t>
            </a:r>
            <a:endParaRPr lang="en-AU" sz="8600" b="1" dirty="0" smtClean="0"/>
          </a:p>
          <a:p>
            <a:pPr marL="0" indent="0">
              <a:buNone/>
            </a:pPr>
            <a:r>
              <a:rPr lang="en-AU" sz="8600" b="1" dirty="0" smtClean="0"/>
              <a:t>Pre-Apprenticeship Self Assessment Tool for </a:t>
            </a:r>
            <a:r>
              <a:rPr lang="en-AU" sz="8600" b="1" dirty="0" err="1" smtClean="0"/>
              <a:t>Electrotechnology</a:t>
            </a:r>
            <a:r>
              <a:rPr lang="en-AU" sz="8600" b="1" dirty="0" smtClean="0"/>
              <a:t> Trade</a:t>
            </a:r>
            <a:endParaRPr lang="en-AU" sz="8600" dirty="0" smtClean="0"/>
          </a:p>
          <a:p>
            <a:pPr marL="0" indent="0">
              <a:buNone/>
            </a:pPr>
            <a:r>
              <a:rPr lang="en-AU" sz="8600" dirty="0" smtClean="0"/>
              <a:t>http</a:t>
            </a:r>
            <a:r>
              <a:rPr lang="en-AU" sz="8600" dirty="0"/>
              <a:t>://www.ulmitb.com.au/PreApprenticeshipPracticeTest/HomeStateForm.do</a:t>
            </a:r>
            <a:r>
              <a:rPr lang="en-AU" sz="8600" dirty="0" smtClean="0"/>
              <a:t>                   </a:t>
            </a:r>
          </a:p>
          <a:p>
            <a:pPr marL="0" indent="0">
              <a:buNone/>
            </a:pPr>
            <a:endParaRPr lang="en-AU" sz="8600" b="1" dirty="0" smtClean="0"/>
          </a:p>
          <a:p>
            <a:pPr marL="0" indent="0">
              <a:buNone/>
            </a:pPr>
            <a:r>
              <a:rPr lang="en-AU" sz="8600" b="1" dirty="0" smtClean="0"/>
              <a:t>Numeracy for jobs/range of aptitude tests</a:t>
            </a:r>
          </a:p>
          <a:p>
            <a:pPr marL="0" indent="0">
              <a:buNone/>
            </a:pPr>
            <a:r>
              <a:rPr lang="en-AU" sz="8600" dirty="0" smtClean="0"/>
              <a:t>http</a:t>
            </a:r>
            <a:r>
              <a:rPr lang="en-AU" sz="8600" dirty="0"/>
              <a:t>://</a:t>
            </a:r>
            <a:r>
              <a:rPr lang="en-AU" sz="8600" dirty="0" smtClean="0"/>
              <a:t>www.gtasa.com.au/resources</a:t>
            </a:r>
            <a:endParaRPr lang="en-AU" sz="8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12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7609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/>
          </a:bodyPr>
          <a:lstStyle/>
          <a:p>
            <a:r>
              <a:rPr lang="en-AU" sz="3600" dirty="0" smtClean="0"/>
              <a:t>Sources to assist in finding an ASBA</a:t>
            </a:r>
            <a:endParaRPr lang="en-A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/>
              <a:t>  </a:t>
            </a:r>
            <a:r>
              <a:rPr lang="en-AU" dirty="0" smtClean="0"/>
              <a:t>Access </a:t>
            </a:r>
            <a:r>
              <a:rPr lang="en-AU" dirty="0"/>
              <a:t>the Federal Government Website –"How to find an Australian Apprenticeship" at </a:t>
            </a:r>
            <a:r>
              <a:rPr lang="en-AU" u="sng" dirty="0">
                <a:hlinkClick r:id="rId2"/>
              </a:rPr>
              <a:t>http://www.australianapprenticeships.gov.au/</a:t>
            </a:r>
            <a:r>
              <a:rPr lang="en-AU" dirty="0"/>
              <a:t> </a:t>
            </a:r>
          </a:p>
          <a:p>
            <a:pPr marL="0" indent="0">
              <a:buNone/>
            </a:pPr>
            <a:r>
              <a:rPr lang="en-AU" dirty="0"/>
              <a:t> </a:t>
            </a:r>
          </a:p>
          <a:p>
            <a:pPr marL="0" indent="0">
              <a:buNone/>
            </a:pPr>
            <a:r>
              <a:rPr lang="en-AU" dirty="0"/>
              <a:t>Other websites that can help you are: </a:t>
            </a:r>
          </a:p>
          <a:p>
            <a:pPr marL="0" lvl="0" indent="0">
              <a:buNone/>
            </a:pPr>
            <a:r>
              <a:rPr lang="en-AU" b="1" u="sng" dirty="0">
                <a:hlinkClick r:id="rId3"/>
              </a:rPr>
              <a:t>www.skillsroad.com.au</a:t>
            </a:r>
            <a:r>
              <a:rPr lang="en-AU" b="1" dirty="0"/>
              <a:t> </a:t>
            </a:r>
            <a:endParaRPr lang="en-AU" dirty="0"/>
          </a:p>
          <a:p>
            <a:pPr marL="0" lvl="0" indent="0">
              <a:buNone/>
            </a:pPr>
            <a:r>
              <a:rPr lang="en-AU" b="1" u="sng" dirty="0">
                <a:hlinkClick r:id="rId4"/>
              </a:rPr>
              <a:t>www.aapathways.com.au</a:t>
            </a:r>
            <a:r>
              <a:rPr lang="en-AU" b="1" dirty="0"/>
              <a:t> </a:t>
            </a:r>
            <a:endParaRPr lang="en-AU" dirty="0"/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9B3F2D-F266-44F4-809F-F30A650B8819}" type="slidenum">
              <a:rPr lang="en-AU" smtClean="0"/>
              <a:pPr/>
              <a:t>13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1619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NGC_PP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1969</TotalTime>
  <Words>473</Words>
  <Application>Microsoft Office PowerPoint</Application>
  <PresentationFormat>On-screen Show (4:3)</PresentationFormat>
  <Paragraphs>111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GNGC_PPT</vt:lpstr>
      <vt:lpstr>PowerPoint Presentation</vt:lpstr>
      <vt:lpstr>PowerPoint Presentation</vt:lpstr>
      <vt:lpstr>Certificate II qualification =  1 point approx (students complete 4 lines + Connect)  *Requires a minimum of 8 hours     (equivalent to one day) in the workplace      +     a minimum of 3 hours off the job training per    week </vt:lpstr>
      <vt:lpstr>PowerPoint Presentation</vt:lpstr>
      <vt:lpstr>Why do an ASBA?</vt:lpstr>
      <vt:lpstr>How do I get an ASBA?</vt:lpstr>
      <vt:lpstr>PowerPoint Presentation</vt:lpstr>
      <vt:lpstr>PowerPoint Presentation</vt:lpstr>
      <vt:lpstr>PowerPoint Presentation</vt:lpstr>
      <vt:lpstr>A selection of possible ASBA’s</vt:lpstr>
      <vt:lpstr>PowerPoint Presentation</vt:lpstr>
      <vt:lpstr>Resources</vt:lpstr>
      <vt:lpstr>Sources to assist in finding an ASBA</vt:lpstr>
    </vt:vector>
  </TitlesOfParts>
  <Company>ACT Department of Education and Training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diane_davidson</dc:creator>
  <cp:lastModifiedBy>Helena Williams</cp:lastModifiedBy>
  <cp:revision>196</cp:revision>
  <cp:lastPrinted>2015-07-30T00:10:55Z</cp:lastPrinted>
  <dcterms:created xsi:type="dcterms:W3CDTF">2011-05-04T07:26:02Z</dcterms:created>
  <dcterms:modified xsi:type="dcterms:W3CDTF">2016-07-26T23:51:30Z</dcterms:modified>
</cp:coreProperties>
</file>